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1" r:id="rId1"/>
  </p:sldMasterIdLst>
  <p:sldIdLst>
    <p:sldId id="286" r:id="rId2"/>
    <p:sldId id="28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16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223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5181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7152496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9099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4831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710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3373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161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4363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405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3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8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7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5487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4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  <p:sldLayoutId id="2147484366" r:id="rId15"/>
    <p:sldLayoutId id="2147484367" r:id="rId16"/>
    <p:sldLayoutId id="2147484368" r:id="rId1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Sales</a:t>
            </a:r>
            <a:br>
              <a:rPr lang="en-IN" dirty="0"/>
            </a:br>
            <a:r>
              <a:rPr dirty="0"/>
              <a:t> Analytics using SQL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Kartik </a:t>
            </a:r>
            <a:r>
              <a:rPr dirty="0" err="1"/>
              <a:t>Gawal</a:t>
            </a:r>
            <a:r>
              <a:rPr lang="en-IN" dirty="0" err="1"/>
              <a:t>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4DC6-D1B7-DF05-766A-F394D76B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monthly gross sales report for any customer using stored procedure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03070-C638-C65A-8277-9D36E7B90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09" y="2004207"/>
            <a:ext cx="7574531" cy="41679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4960" y="3423925"/>
            <a:ext cx="406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Stored procedures automate recurring reporting tasks and enhance reusability in SQL analytics workflows.</a:t>
            </a:r>
          </a:p>
        </p:txBody>
      </p:sp>
    </p:spTree>
    <p:extLst>
      <p:ext uri="{BB962C8B-B14F-4D97-AF65-F5344CB8AC3E}">
        <p14:creationId xmlns:p14="http://schemas.microsoft.com/office/powerpoint/2010/main" val="141807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E825-9274-C314-F524-47E592CF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286360"/>
            <a:ext cx="9603275" cy="1049235"/>
          </a:xfrm>
        </p:spPr>
        <p:txBody>
          <a:bodyPr>
            <a:noAutofit/>
          </a:bodyPr>
          <a:lstStyle/>
          <a:p>
            <a:r>
              <a:rPr lang="en-US" sz="2800" dirty="0"/>
              <a:t>Creating a stored procedure that can retrieve market badge. i.e. if total sold quantity &gt; 5 million that market is considered “Gold” else “Silver”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38D6F-1885-2B29-2259-6BEB98E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340" y="1922170"/>
            <a:ext cx="5796280" cy="4809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8F2297-2904-9411-94BE-16F4F1D19747}"/>
              </a:ext>
            </a:extLst>
          </p:cNvPr>
          <p:cNvSpPr txBox="1"/>
          <p:nvPr/>
        </p:nvSpPr>
        <p:spPr>
          <a:xfrm>
            <a:off x="266703" y="3608759"/>
            <a:ext cx="5311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Markets selling more than 5 million units are marked as Gold, others as Silver. This helps group and compare markets easily.</a:t>
            </a:r>
          </a:p>
        </p:txBody>
      </p:sp>
    </p:spTree>
    <p:extLst>
      <p:ext uri="{BB962C8B-B14F-4D97-AF65-F5344CB8AC3E}">
        <p14:creationId xmlns:p14="http://schemas.microsoft.com/office/powerpoint/2010/main" val="142178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8B19-9E29-3871-62FA-AD4A3A83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pre-invoice deductions in Croma detailed report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DADD2-8B48-45A0-1DC6-AA7152C6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2934"/>
            <a:ext cx="4718202" cy="4315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59A02-B0D6-3C30-F0ED-68B95F26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844" y="3192122"/>
            <a:ext cx="7314157" cy="2456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58643E-E5BD-F70E-120D-71FE1A23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4877843" y="2567834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78BCFA-EC5B-2246-4498-F466A64334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0" y="1942084"/>
            <a:ext cx="2164080" cy="600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698092-239A-5EB1-71F0-DC2D8254932A}"/>
              </a:ext>
            </a:extLst>
          </p:cNvPr>
          <p:cNvSpPr txBox="1"/>
          <p:nvPr/>
        </p:nvSpPr>
        <p:spPr>
          <a:xfrm>
            <a:off x="4953775" y="5730319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are discounts given before invoicing. We subtract them to calculate net invoice sales more accurately.</a:t>
            </a:r>
          </a:p>
        </p:txBody>
      </p:sp>
    </p:spTree>
    <p:extLst>
      <p:ext uri="{BB962C8B-B14F-4D97-AF65-F5344CB8AC3E}">
        <p14:creationId xmlns:p14="http://schemas.microsoft.com/office/powerpoint/2010/main" val="96043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7A6F-5A70-2D48-E7E4-877ECB3A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report but all the customers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794B6-20C2-3451-F4DE-261C3F8C4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1410"/>
            <a:ext cx="4823878" cy="3406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CDF7F-51A4-66C6-2095-41CBFECB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82" y="2561888"/>
            <a:ext cx="7282361" cy="2629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E9EA2-5721-8ACD-5712-9B1DC3D211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4823879" y="1917126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F2D01-47FB-5D6B-AC60-D85889A74C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0" y="1946345"/>
            <a:ext cx="2164080" cy="6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6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1C1C-CCB4-D6B2-53FF-8D27691F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56" y="308562"/>
            <a:ext cx="9603275" cy="1049235"/>
          </a:xfrm>
        </p:spPr>
        <p:txBody>
          <a:bodyPr>
            <a:noAutofit/>
          </a:bodyPr>
          <a:lstStyle/>
          <a:p>
            <a:r>
              <a:rPr lang="en-US" sz="2800" dirty="0"/>
              <a:t>Creating </a:t>
            </a:r>
            <a:r>
              <a:rPr lang="en-US" sz="2800" dirty="0" err="1"/>
              <a:t>dim_date</a:t>
            </a:r>
            <a:r>
              <a:rPr lang="en-US" sz="2800" dirty="0"/>
              <a:t> and joining with this table and avoid using the function '</a:t>
            </a:r>
            <a:r>
              <a:rPr lang="en-US" sz="2800" dirty="0" err="1"/>
              <a:t>get_fiscal_year</a:t>
            </a:r>
            <a:r>
              <a:rPr lang="en-US" sz="2800" dirty="0"/>
              <a:t>()' to reduce the amount of time taking to run the query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EBC81-B274-9709-265F-4B74F216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1410"/>
            <a:ext cx="6157494" cy="3756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FF4D4-1688-0B55-9ABE-473BD725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41" y="4099618"/>
            <a:ext cx="8283659" cy="2781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A18014-2DEE-FFD8-5A91-C4B0E3AA8D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3908343" y="3475332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4977E7-6327-D86D-A9D6-4B635BD2F9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0" y="1940560"/>
            <a:ext cx="2164080" cy="6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1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2611-6BB6-376D-DF94-1F7B4800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0" y="778851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Get the </a:t>
            </a:r>
            <a:r>
              <a:rPr lang="en-US" dirty="0" err="1"/>
              <a:t>net_invoice_sales</a:t>
            </a:r>
            <a:r>
              <a:rPr lang="en-US" dirty="0"/>
              <a:t> amount using the CTE's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2F694-62B8-D4D6-CFC5-61F4ED3E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41413"/>
            <a:ext cx="5081139" cy="3351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7C3F8-8211-A940-714B-A6C52C9DE8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9"/>
          <a:stretch>
            <a:fillRect/>
          </a:stretch>
        </p:blipFill>
        <p:spPr>
          <a:xfrm>
            <a:off x="5081143" y="2553128"/>
            <a:ext cx="7144295" cy="2431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730EE3-39FD-AEFE-829B-BB612C95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5081139" y="1928843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4E4CD2-AC4B-31F0-1061-675837E87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0" y="1940560"/>
            <a:ext cx="2164080" cy="600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0894F-95F4-1AE0-B816-3947807C0450}"/>
              </a:ext>
            </a:extLst>
          </p:cNvPr>
          <p:cNvSpPr txBox="1"/>
          <p:nvPr/>
        </p:nvSpPr>
        <p:spPr>
          <a:xfrm>
            <a:off x="5260340" y="5063695"/>
            <a:ext cx="6111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CTEs and Views help break complex queries into parts. This makes the code easier to read and faster to run.</a:t>
            </a:r>
          </a:p>
        </p:txBody>
      </p:sp>
    </p:spTree>
    <p:extLst>
      <p:ext uri="{BB962C8B-B14F-4D97-AF65-F5344CB8AC3E}">
        <p14:creationId xmlns:p14="http://schemas.microsoft.com/office/powerpoint/2010/main" val="122363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1BA9-F2C2-2538-76DE-47B263AE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the view `</a:t>
            </a:r>
            <a:r>
              <a:rPr lang="en-US" dirty="0" err="1"/>
              <a:t>sales_preinv_discount</a:t>
            </a:r>
            <a:r>
              <a:rPr lang="en-US" dirty="0"/>
              <a:t>` and store all the data in like a virtual table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71994-B748-79A3-5835-723599FA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68" y="1950542"/>
            <a:ext cx="5534872" cy="47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7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4BAE-B97E-6CF3-D05D-E3C3B8D5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generate </a:t>
            </a:r>
            <a:r>
              <a:rPr lang="en-US" dirty="0" err="1"/>
              <a:t>net_invoice_sales</a:t>
            </a:r>
            <a:r>
              <a:rPr lang="en-US" dirty="0"/>
              <a:t> using the above created view "</a:t>
            </a:r>
            <a:r>
              <a:rPr lang="en-US" dirty="0" err="1"/>
              <a:t>sales_preinv_discount</a:t>
            </a:r>
            <a:r>
              <a:rPr lang="en-US" dirty="0"/>
              <a:t>"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62AED-3AB1-6648-D06C-BE0E0B7B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26" y="2541414"/>
            <a:ext cx="10044031" cy="276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A6456D-0F1C-9D4A-2867-EC27FEA4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9" t="17593" r="2292" b="8002"/>
          <a:stretch>
            <a:fillRect/>
          </a:stretch>
        </p:blipFill>
        <p:spPr>
          <a:xfrm>
            <a:off x="9093573" y="2936852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E1E785-6F17-F3F6-FFFA-6F89AC5FD8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76" t="34538" r="13050" b="34821"/>
          <a:stretch>
            <a:fillRect/>
          </a:stretch>
        </p:blipFill>
        <p:spPr>
          <a:xfrm>
            <a:off x="1213623" y="1940560"/>
            <a:ext cx="2164080" cy="600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3FC0F-5F4B-E94B-EA26-B6B5D2F0D97D}"/>
              </a:ext>
            </a:extLst>
          </p:cNvPr>
          <p:cNvSpPr txBox="1"/>
          <p:nvPr/>
        </p:nvSpPr>
        <p:spPr>
          <a:xfrm>
            <a:off x="1213623" y="5307713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are discounts given after raising the invoice (like cashback etc.). They affect the final sales value.</a:t>
            </a:r>
          </a:p>
        </p:txBody>
      </p:sp>
    </p:spTree>
    <p:extLst>
      <p:ext uri="{BB962C8B-B14F-4D97-AF65-F5344CB8AC3E}">
        <p14:creationId xmlns:p14="http://schemas.microsoft.com/office/powerpoint/2010/main" val="4196616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7885-5167-59B6-FC27-2B6D56D6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view for post invoice deductions: `</a:t>
            </a:r>
            <a:r>
              <a:rPr lang="en-US" dirty="0" err="1"/>
              <a:t>sales_postinv_discount</a:t>
            </a:r>
            <a:r>
              <a:rPr lang="en-US" dirty="0"/>
              <a:t>`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F8A34-6550-AF8C-6FE4-4C42B455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05" y="1964573"/>
            <a:ext cx="8700721" cy="35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3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3CB8-8157-F53E-315C-89783F64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report for net sales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A9C47-35FC-4D94-4B2A-C079772E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2623540"/>
            <a:ext cx="5960083" cy="1049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B2D394-67FF-7838-56F4-9CB181A0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276" y="4585765"/>
            <a:ext cx="9012157" cy="1703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5AD6F-2027-1774-90BC-19793418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3229392" y="3957744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FAD1E-A751-16E8-90B3-4880B27522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726440" y="2022689"/>
            <a:ext cx="2164080" cy="6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0C1F-8EDF-4372-66E8-5FFFCA1F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E1AD-5912-F75D-CA5D-8D8D9E2A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Generate a report of individual product sales (aggregated on a monthly basis at the product code level) for Croma India customer for FY-2021 so that I can track individual product sales and run further product analytics on it in excel and also perform analysis for Markets, Products and Customers</a:t>
            </a:r>
          </a:p>
          <a:p>
            <a:pPr marL="0" indent="0">
              <a:buNone/>
            </a:pPr>
            <a:r>
              <a:rPr lang="en-US" dirty="0"/>
              <a:t>The report should have the following fields.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Month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Product Name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Variant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Sold Quantity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Gross Price Per Item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Gross Price Total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410A6-84F5-1FEC-437B-2394B1B5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10593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58-F55F-D756-76CB-555ACAC73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060" y="560680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Finally creating the view `</a:t>
            </a:r>
            <a:r>
              <a:rPr lang="en-US" dirty="0" err="1"/>
              <a:t>net_sales</a:t>
            </a:r>
            <a:r>
              <a:rPr lang="en-US" dirty="0"/>
              <a:t>` which inbuilt use/include all the previous created view and gives the final result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B8A66-D2B7-1C2F-F136-8A5C521B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27" y="2174289"/>
            <a:ext cx="9565347" cy="2016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647A3-9AF2-8EE5-9702-F1180C7A876D}"/>
              </a:ext>
            </a:extLst>
          </p:cNvPr>
          <p:cNvSpPr txBox="1"/>
          <p:nvPr/>
        </p:nvSpPr>
        <p:spPr>
          <a:xfrm>
            <a:off x="1313327" y="4319959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final view combines all calculations and gives the true net sales value that company earns after all deductions.</a:t>
            </a:r>
          </a:p>
        </p:txBody>
      </p:sp>
    </p:spTree>
    <p:extLst>
      <p:ext uri="{BB962C8B-B14F-4D97-AF65-F5344CB8AC3E}">
        <p14:creationId xmlns:p14="http://schemas.microsoft.com/office/powerpoint/2010/main" val="566734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2209-7B3E-551D-11D6-BD390E97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top 5 market by net sales in fiscal year 2021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E0675-0B58-5B67-7056-5C17064C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034" y="4000317"/>
            <a:ext cx="3571268" cy="1790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FA53D-1871-5851-0D99-BFBF904B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225" y="2544698"/>
            <a:ext cx="4324955" cy="1771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6E984C-B918-5A43-68E0-4388AD8311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6519031" y="3376028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65D7B-608B-4291-57F2-ED238C5CCE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1213623" y="1940560"/>
            <a:ext cx="2164080" cy="600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FD9AD-42BA-67CB-91CC-6F03BCF81E0B}"/>
              </a:ext>
            </a:extLst>
          </p:cNvPr>
          <p:cNvSpPr txBox="1"/>
          <p:nvPr/>
        </p:nvSpPr>
        <p:spPr>
          <a:xfrm>
            <a:off x="1016000" y="4572587"/>
            <a:ext cx="4947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find top markets and products to understand where most sales come from and which products perform best.</a:t>
            </a:r>
          </a:p>
        </p:txBody>
      </p:sp>
    </p:spTree>
    <p:extLst>
      <p:ext uri="{BB962C8B-B14F-4D97-AF65-F5344CB8AC3E}">
        <p14:creationId xmlns:p14="http://schemas.microsoft.com/office/powerpoint/2010/main" val="97946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0C19C-5B46-B96F-1019-CC94E75C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Stored procedure to get top n markets by net sales for a given year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8D7E1-DE9C-181D-0BEB-2DEF35C4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65" y="2082685"/>
            <a:ext cx="6724479" cy="37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0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22A9-84D0-A898-7A5C-7357A311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40" y="282939"/>
            <a:ext cx="9603275" cy="1049235"/>
          </a:xfrm>
        </p:spPr>
        <p:txBody>
          <a:bodyPr>
            <a:noAutofit/>
          </a:bodyPr>
          <a:lstStyle/>
          <a:p>
            <a:r>
              <a:rPr lang="en-US" sz="2800" dirty="0"/>
              <a:t>stored procedure that takes market, </a:t>
            </a:r>
            <a:r>
              <a:rPr lang="en-US" sz="2800" dirty="0" err="1"/>
              <a:t>fiscal_year</a:t>
            </a:r>
            <a:r>
              <a:rPr lang="en-US" sz="2800" dirty="0"/>
              <a:t> and top n as an input and returns top n customers by net sales in that given fiscal year and market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36ACF-8570-026B-EC7E-F0BB47EC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83" y="1961761"/>
            <a:ext cx="6205435" cy="47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01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200A-1578-399B-4F1A-F5E0B00A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out customer wise net sales percentage contribution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EBF84-9B8E-087C-8C27-3D80FE49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215" y="2494429"/>
            <a:ext cx="5418291" cy="3186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217FF-135D-FB99-D244-A9DC9A40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23" y="2494431"/>
            <a:ext cx="5401429" cy="3210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F4826A-A3E3-7EAE-C5DE-799199B505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6394215" y="1893580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46A99-0EC1-3F50-E389-97FF4A6344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699623" y="1893580"/>
            <a:ext cx="2164080" cy="6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6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2AAC-5925-FF44-2DFB-509AEB6A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customer wise net sales distribution per region for FY 2021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2C980-E6C2-6731-7DBD-4C8A95199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9" y="2712817"/>
            <a:ext cx="5877655" cy="1604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FAED5-1492-88D6-F6DB-4B847786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7" y="2689383"/>
            <a:ext cx="6134343" cy="3438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EA42D0-DD08-63DF-2764-5F819A561C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6253215" y="2088530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A8ED96-4880-5E3B-3569-864E455E5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119653" y="2088529"/>
            <a:ext cx="2164080" cy="6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F2D8-50DE-8631-E316-2719DE71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 out top 3 products from each division by total quantity sold in a given year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567FA-D885-EE2C-15DD-15CE122A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33" y="2640420"/>
            <a:ext cx="6391467" cy="2653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323BE-528A-3AA4-007A-61911988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1" y="2640424"/>
            <a:ext cx="5697447" cy="2918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E463D-C2BC-D782-03E6-9978D083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5800535" y="2016136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1FA1B1-EF6E-03C2-DDD0-7D9D421827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103088" y="2039569"/>
            <a:ext cx="2164080" cy="6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86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C290-32AC-40B1-966A-3C30E466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stored procedure for the above query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1FF47-E047-8C3F-FCF5-14C304C4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055" y="1992492"/>
            <a:ext cx="7127891" cy="46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61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Insights &amp; 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Created multiple SQL views and stored procedures to streamline sales analysis.</a:t>
            </a:r>
          </a:p>
          <a:p>
            <a:r>
              <a:rPr dirty="0"/>
              <a:t>Derived customer-level net sales and performance metrics efficiently.</a:t>
            </a:r>
          </a:p>
          <a:p>
            <a:r>
              <a:rPr dirty="0"/>
              <a:t>Applied optimization by replacing functions with joins to improve query speed.</a:t>
            </a:r>
          </a:p>
          <a:p>
            <a:r>
              <a:rPr dirty="0"/>
              <a:t>Developed reusable SQL automation for market and customer segmentation.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2413" y="2296163"/>
            <a:ext cx="5367175" cy="160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>
              <a:defRPr sz="4400" b="1">
                <a:solidFill>
                  <a:srgbClr val="0066CC"/>
                </a:solidFill>
              </a:defRPr>
            </a:pPr>
            <a:r>
              <a:rPr sz="8000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880FBA-FA3E-6235-E619-6423A74AA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68" y="802302"/>
            <a:ext cx="8857773" cy="681036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900" dirty="0"/>
              <a:t>Finding customer codes for Croma India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55CAE-220C-8817-C5A3-EA45BEE3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65" y="4749819"/>
            <a:ext cx="8709247" cy="992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EA96A-E3A9-A04B-3735-AC8E30A9F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66" y="2530334"/>
            <a:ext cx="8725876" cy="6810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4B99D9-1AE7-F294-9DCF-2912EDFA98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76" t="34538" r="13050" b="34821"/>
          <a:stretch>
            <a:fillRect/>
          </a:stretch>
        </p:blipFill>
        <p:spPr>
          <a:xfrm>
            <a:off x="1749692" y="1929481"/>
            <a:ext cx="2164080" cy="60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BFB13-7161-B03A-A799-25F56DEDEE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9" t="17593" r="2292" b="8002"/>
          <a:stretch>
            <a:fillRect/>
          </a:stretch>
        </p:blipFill>
        <p:spPr>
          <a:xfrm>
            <a:off x="1749692" y="4125531"/>
            <a:ext cx="2164080" cy="624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C3D2C1-AF30-65F5-0DB0-899BD2378DB5}"/>
              </a:ext>
            </a:extLst>
          </p:cNvPr>
          <p:cNvSpPr txBox="1"/>
          <p:nvPr/>
        </p:nvSpPr>
        <p:spPr>
          <a:xfrm>
            <a:off x="5873353" y="3489055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first find the customer code for Croma (90002002). This helps us filter only Croma’s sales data before doing any analysis.</a:t>
            </a:r>
          </a:p>
        </p:txBody>
      </p:sp>
    </p:spTree>
    <p:extLst>
      <p:ext uri="{BB962C8B-B14F-4D97-AF65-F5344CB8AC3E}">
        <p14:creationId xmlns:p14="http://schemas.microsoft.com/office/powerpoint/2010/main" val="105782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09F7-DF60-DE77-2C24-10522EDE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75435"/>
          </a:xfrm>
        </p:spPr>
        <p:txBody>
          <a:bodyPr>
            <a:normAutofit fontScale="90000"/>
          </a:bodyPr>
          <a:lstStyle/>
          <a:p>
            <a:r>
              <a:rPr lang="en-US" dirty="0"/>
              <a:t>All the sales transaction data from </a:t>
            </a:r>
            <a:r>
              <a:rPr lang="en-US" dirty="0" err="1"/>
              <a:t>fact_sales_monthly</a:t>
            </a:r>
            <a:r>
              <a:rPr lang="en-US" dirty="0"/>
              <a:t> table for customer(</a:t>
            </a:r>
            <a:r>
              <a:rPr lang="en-US" dirty="0" err="1"/>
              <a:t>croma</a:t>
            </a:r>
            <a:r>
              <a:rPr lang="en-US" dirty="0"/>
              <a:t>: 90002002) in the </a:t>
            </a:r>
            <a:r>
              <a:rPr lang="en-US" dirty="0" err="1"/>
              <a:t>fiscal_year</a:t>
            </a:r>
            <a:r>
              <a:rPr lang="en-US" dirty="0"/>
              <a:t> 2021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C6D06-2A1F-F4C5-FE0C-1C030026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0" y="2524183"/>
            <a:ext cx="5967803" cy="157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4D062-568A-EED6-C71B-93C5779B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41" y="4099621"/>
            <a:ext cx="4576459" cy="21178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A92EC1-15AD-1530-F5D7-90B55454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76" t="34538" r="13050" b="34821"/>
          <a:stretch>
            <a:fillRect/>
          </a:stretch>
        </p:blipFill>
        <p:spPr>
          <a:xfrm>
            <a:off x="549700" y="1940560"/>
            <a:ext cx="2164080" cy="600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86D156-153C-DCCE-FA20-17ED35B720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9" t="17593" r="2292" b="8002"/>
          <a:stretch>
            <a:fillRect/>
          </a:stretch>
        </p:blipFill>
        <p:spPr>
          <a:xfrm>
            <a:off x="6980543" y="3475332"/>
            <a:ext cx="2164080" cy="624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7B93E6-2DF0-3C98-C82A-008B46395B2F}"/>
              </a:ext>
            </a:extLst>
          </p:cNvPr>
          <p:cNvSpPr txBox="1"/>
          <p:nvPr/>
        </p:nvSpPr>
        <p:spPr>
          <a:xfrm>
            <a:off x="727066" y="4594279"/>
            <a:ext cx="50266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section highlights Croma India's sales performance analysis using SQL joins and aggregate functions.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305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77AA-BDE4-0389-0609-38F8E1D2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function '</a:t>
            </a:r>
            <a:r>
              <a:rPr lang="en-US" dirty="0" err="1"/>
              <a:t>get_fiscal_year</a:t>
            </a:r>
            <a:r>
              <a:rPr lang="en-US" dirty="0"/>
              <a:t>' to get fiscal year by passing the date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E013F-9D9B-DA34-917C-CC181B4A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05" y="2031526"/>
            <a:ext cx="10492835" cy="2972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D85EAE-18D3-DAAB-2716-82A65C8BA2C3}"/>
              </a:ext>
            </a:extLst>
          </p:cNvPr>
          <p:cNvSpPr txBox="1"/>
          <p:nvPr/>
        </p:nvSpPr>
        <p:spPr>
          <a:xfrm>
            <a:off x="824104" y="5182020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function converts normal dates into fiscal years, which is useful for business year‑wise reports.</a:t>
            </a:r>
          </a:p>
        </p:txBody>
      </p:sp>
    </p:spTree>
    <p:extLst>
      <p:ext uri="{BB962C8B-B14F-4D97-AF65-F5344CB8AC3E}">
        <p14:creationId xmlns:p14="http://schemas.microsoft.com/office/powerpoint/2010/main" val="3932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10E4-0B30-0BE3-5EFD-1D04BC2B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Replacing the function created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D28DB-DF7E-D7D7-3DD4-E2062CAF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24" y="2541411"/>
            <a:ext cx="3589331" cy="153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1EB21-CE63-046D-E842-3A7AC217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76" y="3891634"/>
            <a:ext cx="5380187" cy="22252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459C08-E72E-9ED3-9FA8-9E06DE30B2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76" t="34538" r="13050" b="34821"/>
          <a:stretch>
            <a:fillRect/>
          </a:stretch>
        </p:blipFill>
        <p:spPr>
          <a:xfrm>
            <a:off x="1213623" y="1940560"/>
            <a:ext cx="2164080" cy="600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18967-8E79-F41E-6CB6-9C85CC56EB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9" t="17593" r="2292" b="8002"/>
          <a:stretch>
            <a:fillRect/>
          </a:stretch>
        </p:blipFill>
        <p:spPr>
          <a:xfrm>
            <a:off x="5907776" y="3267346"/>
            <a:ext cx="2164080" cy="62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2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2935-7D56-5166-20A3-4A1F5E60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Perform joins to pull product information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2AFAC-6669-FA8B-4C97-558D42D7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52"/>
          <a:stretch>
            <a:fillRect/>
          </a:stretch>
        </p:blipFill>
        <p:spPr>
          <a:xfrm>
            <a:off x="1213628" y="2541411"/>
            <a:ext cx="4658857" cy="153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C1B08-3458-7873-7E1C-3A33938F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86" y="4456361"/>
            <a:ext cx="5646909" cy="1684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496D7-A451-79DF-CB3C-FA075FCF62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5954785" y="3832072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31C599-29D4-1CDD-7179-D3E4EB4D5C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1213623" y="1940560"/>
            <a:ext cx="2164080" cy="6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469D-D7F4-F5C5-7826-A7512553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420" y="599160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Performing join with '</a:t>
            </a:r>
            <a:r>
              <a:rPr lang="en-US" dirty="0" err="1"/>
              <a:t>fact_gross_price</a:t>
            </a:r>
            <a:r>
              <a:rPr lang="en-US" dirty="0"/>
              <a:t>' table with the above query and generating required fields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E6BF8-0BEE-B03C-C668-902389AD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6" y="2527733"/>
            <a:ext cx="4458087" cy="2339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00B1F4-AE14-B9FB-1D7C-389FFF9B3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16" y="4225521"/>
            <a:ext cx="6908800" cy="1851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8E154A-47E4-BBE4-80B3-729A48F2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5161016" y="3601236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3C84F-2F1D-2AE1-C812-A6D9E13547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456183" y="1940560"/>
            <a:ext cx="2164080" cy="600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2B312-418C-F29E-C6BC-7E916AC4D7FD}"/>
              </a:ext>
            </a:extLst>
          </p:cNvPr>
          <p:cNvSpPr txBox="1"/>
          <p:nvPr/>
        </p:nvSpPr>
        <p:spPr>
          <a:xfrm>
            <a:off x="5742940" y="2204567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Joining tables helps us combine sales data with product details like product name and category for better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322562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68BF-2940-6C91-9F9C-A3DB698D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monthly gross sales report for Croma India for all the years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36FD9-D812-6956-D430-EF3C62DF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24" y="2541414"/>
            <a:ext cx="5685013" cy="180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9183E-2801-7702-892A-81BCAEE8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159" y="3444461"/>
            <a:ext cx="2164080" cy="26418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2569" y="4712000"/>
            <a:ext cx="616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calculates monthly gross sales for Croma India, helping evaluate performance trends across fiscal years.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301B3-1ED7-9D5A-7CED-D55CBC21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9" t="17593" r="2292" b="8002"/>
          <a:stretch>
            <a:fillRect/>
          </a:stretch>
        </p:blipFill>
        <p:spPr>
          <a:xfrm>
            <a:off x="8646159" y="2820174"/>
            <a:ext cx="2164080" cy="62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C00B98-4FF4-26C5-E070-3B5F90CB39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6" t="34538" r="13050" b="34821"/>
          <a:stretch>
            <a:fillRect/>
          </a:stretch>
        </p:blipFill>
        <p:spPr>
          <a:xfrm>
            <a:off x="1213623" y="1940560"/>
            <a:ext cx="2164080" cy="6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68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6398</TotalTime>
  <Words>733</Words>
  <Application>Microsoft Office PowerPoint</Application>
  <PresentationFormat>Widescreen</PresentationFormat>
  <Paragraphs>56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Bookman Old Style</vt:lpstr>
      <vt:lpstr>Rockwell</vt:lpstr>
      <vt:lpstr>Damask</vt:lpstr>
      <vt:lpstr>Sales  Analytics using SQL</vt:lpstr>
      <vt:lpstr>Problem Statement</vt:lpstr>
      <vt:lpstr>Finding customer codes for Croma India</vt:lpstr>
      <vt:lpstr>All the sales transaction data from fact_sales_monthly table for customer(croma: 90002002) in the fiscal_year 2021</vt:lpstr>
      <vt:lpstr>Create a function 'get_fiscal_year' to get fiscal year by passing the date</vt:lpstr>
      <vt:lpstr>Replacing the function created</vt:lpstr>
      <vt:lpstr> Perform joins to pull product information</vt:lpstr>
      <vt:lpstr>Performing join with 'fact_gross_price' table with the above query and generating required fields</vt:lpstr>
      <vt:lpstr>Generating monthly gross sales report for Croma India for all the years</vt:lpstr>
      <vt:lpstr>Generating monthly gross sales report for any customer using stored procedure</vt:lpstr>
      <vt:lpstr>Creating a stored procedure that can retrieve market badge. i.e. if total sold quantity &gt; 5 million that market is considered “Gold” else “Silver”</vt:lpstr>
      <vt:lpstr>Include pre-invoice deductions in Croma detailed report</vt:lpstr>
      <vt:lpstr>Same report but all the customers</vt:lpstr>
      <vt:lpstr>Creating dim_date and joining with this table and avoid using the function 'get_fiscal_year()' to reduce the amount of time taking to run the query</vt:lpstr>
      <vt:lpstr>Get the net_invoice_sales amount using the CTE's</vt:lpstr>
      <vt:lpstr>Creating the view `sales_preinv_discount` and store all the data in like a virtual table</vt:lpstr>
      <vt:lpstr>Now generate net_invoice_sales using the above created view "sales_preinv_discount"</vt:lpstr>
      <vt:lpstr>Creating a view for post invoice deductions: `sales_postinv_discount`</vt:lpstr>
      <vt:lpstr>Creating a report for net sales</vt:lpstr>
      <vt:lpstr>Finally creating the view `net_sales` which inbuilt use/include all the previous created view and gives the final result</vt:lpstr>
      <vt:lpstr>Get top 5 market by net sales in fiscal year 2021</vt:lpstr>
      <vt:lpstr>Stored procedure to get top n markets by net sales for a given year</vt:lpstr>
      <vt:lpstr>stored procedure that takes market, fiscal_year and top n as an input and returns top n customers by net sales in that given fiscal year and market</vt:lpstr>
      <vt:lpstr>find out customer wise net sales percentage contribution </vt:lpstr>
      <vt:lpstr>Find customer wise net sales distribution per region for FY 2021</vt:lpstr>
      <vt:lpstr>Find out top 3 products from each division by total quantity sold in a given year</vt:lpstr>
      <vt:lpstr>Creating stored procedure for the above query </vt:lpstr>
      <vt:lpstr>Key Insights &amp; Learnings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Kartik Gawali</dc:creator>
  <cp:lastModifiedBy>Kartik Gawali</cp:lastModifiedBy>
  <cp:revision>13</cp:revision>
  <dcterms:created xsi:type="dcterms:W3CDTF">2025-11-03T08:28:08Z</dcterms:created>
  <dcterms:modified xsi:type="dcterms:W3CDTF">2025-11-09T18:33:17Z</dcterms:modified>
</cp:coreProperties>
</file>